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69" r:id="rId3"/>
    <p:sldId id="272" r:id="rId4"/>
    <p:sldId id="271" r:id="rId5"/>
    <p:sldId id="270" r:id="rId6"/>
    <p:sldId id="258" r:id="rId7"/>
    <p:sldId id="259" r:id="rId8"/>
    <p:sldId id="261" r:id="rId9"/>
    <p:sldId id="262" r:id="rId10"/>
    <p:sldId id="263" r:id="rId11"/>
    <p:sldId id="264" r:id="rId12"/>
    <p:sldId id="265" r:id="rId13"/>
    <p:sldId id="266" r:id="rId14"/>
    <p:sldId id="268" r:id="rId1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1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3B0EFB-1E29-44C0-B8C4-98C16773DB9D}" type="datetimeFigureOut">
              <a:rPr lang="it-IT" smtClean="0"/>
              <a:pPr/>
              <a:t>29/06/2023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A04FF-51AB-4BB0-9A24-56D72CE7CF10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A04FF-51AB-4BB0-9A24-56D72CE7CF10}" type="slidenum">
              <a:rPr lang="it-IT" smtClean="0"/>
              <a:pPr/>
              <a:t>12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AC68D-7BEE-40E3-B2D2-E07EAF0A51A5}" type="datetime1">
              <a:rPr lang="it-IT" smtClean="0"/>
              <a:t>29/06/2023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8F805-12A6-466B-AD68-3BADDF56A04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D60CA-A042-44FE-B5D3-2119C98C4722}" type="datetime1">
              <a:rPr lang="it-IT" smtClean="0"/>
              <a:t>29/06/2023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8F805-12A6-466B-AD68-3BADDF56A04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FE00E-014E-415D-9E89-CDCBDDC358EB}" type="datetime1">
              <a:rPr lang="it-IT" smtClean="0"/>
              <a:t>29/06/2023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8F805-12A6-466B-AD68-3BADDF56A04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10A3D-3492-4121-BEAC-9D48D7318045}" type="datetime1">
              <a:rPr lang="it-IT" smtClean="0"/>
              <a:t>29/06/2023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8F805-12A6-466B-AD68-3BADDF56A04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75D13-CDE8-44CD-806B-80E5FB20BF49}" type="datetime1">
              <a:rPr lang="it-IT" smtClean="0"/>
              <a:t>29/06/2023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8F805-12A6-466B-AD68-3BADDF56A04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86669-2DB6-4F15-A264-A08CBF68069C}" type="datetime1">
              <a:rPr lang="it-IT" smtClean="0"/>
              <a:t>29/06/2023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8F805-12A6-466B-AD68-3BADDF56A04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3FD95-6FE5-4A0B-B9E5-9F2A9A596559}" type="datetime1">
              <a:rPr lang="it-IT" smtClean="0"/>
              <a:t>29/06/2023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8F805-12A6-466B-AD68-3BADDF56A04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D17A7-FE3F-4988-BB48-34319982338D}" type="datetime1">
              <a:rPr lang="it-IT" smtClean="0"/>
              <a:t>29/06/2023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8F805-12A6-466B-AD68-3BADDF56A04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EAD97-A696-467B-B274-6C56031F03FB}" type="datetime1">
              <a:rPr lang="it-IT" smtClean="0"/>
              <a:t>29/06/2023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8F805-12A6-466B-AD68-3BADDF56A04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10090-945F-4754-84B4-4639802AE4DB}" type="datetime1">
              <a:rPr lang="it-IT" smtClean="0"/>
              <a:t>29/06/2023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8F805-12A6-466B-AD68-3BADDF56A04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DB78C-279B-4A16-A83A-BCF49E0527DD}" type="datetime1">
              <a:rPr lang="it-IT" smtClean="0"/>
              <a:t>29/06/2023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8F805-12A6-466B-AD68-3BADDF56A04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0923CB-5506-4CB6-92C1-4153480D9928}" type="datetime1">
              <a:rPr lang="it-IT" smtClean="0"/>
              <a:t>29/06/2023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38F805-12A6-466B-AD68-3BADDF56A04F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21.jpeg"/><Relationship Id="rId7" Type="http://schemas.openxmlformats.org/officeDocument/2006/relationships/image" Target="../media/image17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g"/><Relationship Id="rId5" Type="http://schemas.openxmlformats.org/officeDocument/2006/relationships/image" Target="../media/image22.jpeg"/><Relationship Id="rId4" Type="http://schemas.openxmlformats.org/officeDocument/2006/relationships/image" Target="../media/image14.jpg"/><Relationship Id="rId9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590800" y="121701"/>
            <a:ext cx="4176464" cy="648071"/>
          </a:xfrm>
        </p:spPr>
        <p:txBody>
          <a:bodyPr>
            <a:normAutofit/>
          </a:bodyPr>
          <a:lstStyle/>
          <a:p>
            <a:r>
              <a:rPr lang="it-IT" sz="3200" b="1" dirty="0">
                <a:solidFill>
                  <a:srgbClr val="FF0000"/>
                </a:solidFill>
              </a:rPr>
              <a:t>Presentazione del libro</a:t>
            </a:r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B93E6-9B56-4AF5-B280-1BAAF8F6595D}" type="datetime1">
              <a:rPr lang="it-IT" smtClean="0"/>
              <a:t>29/06/2023</a:t>
            </a:fld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8F805-12A6-466B-AD68-3BADDF56A04F}" type="slidenum">
              <a:rPr lang="it-IT" smtClean="0"/>
              <a:pPr/>
              <a:t>1</a:t>
            </a:fld>
            <a:endParaRPr lang="it-IT"/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1D38F206-5807-1440-8EE9-B0F1CFC01F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408" y="785918"/>
            <a:ext cx="8100392" cy="555889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79512" y="0"/>
            <a:ext cx="8712968" cy="720080"/>
          </a:xfrm>
        </p:spPr>
        <p:txBody>
          <a:bodyPr>
            <a:normAutofit lnSpcReduction="10000"/>
          </a:bodyPr>
          <a:lstStyle/>
          <a:p>
            <a:r>
              <a:rPr lang="it-IT" sz="4400" b="1" dirty="0">
                <a:solidFill>
                  <a:srgbClr val="FF0000"/>
                </a:solidFill>
              </a:rPr>
              <a:t>Don Bosco in Aspromonte</a:t>
            </a:r>
          </a:p>
          <a:p>
            <a:endParaRPr lang="it-IT" sz="4400" b="1" dirty="0">
              <a:solidFill>
                <a:srgbClr val="FF0000"/>
              </a:solidFill>
            </a:endParaRP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38BB5-7324-4AB3-8952-5588A2F5B08C}" type="datetime1">
              <a:rPr lang="it-IT" smtClean="0"/>
              <a:t>29/06/2023</a:t>
            </a:fld>
            <a:endParaRPr lang="it-IT" dirty="0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8F805-12A6-466B-AD68-3BADDF56A04F}" type="slidenum">
              <a:rPr lang="it-IT" smtClean="0"/>
              <a:pPr/>
              <a:t>10</a:t>
            </a:fld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971600" y="692696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rgbClr val="002060"/>
                </a:solidFill>
              </a:rPr>
              <a:t>Capitolo 5. Il ritorno in Calabria</a:t>
            </a:r>
          </a:p>
        </p:txBody>
      </p:sp>
      <p:sp>
        <p:nvSpPr>
          <p:cNvPr id="11" name="Freccia a destra 10"/>
          <p:cNvSpPr/>
          <p:nvPr/>
        </p:nvSpPr>
        <p:spPr>
          <a:xfrm>
            <a:off x="179512" y="3717032"/>
            <a:ext cx="446449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000" b="1" dirty="0">
                <a:solidFill>
                  <a:srgbClr val="FFFF00"/>
                </a:solidFill>
              </a:rPr>
              <a:t>Non furono solo rose</a:t>
            </a:r>
          </a:p>
        </p:txBody>
      </p:sp>
      <p:sp>
        <p:nvSpPr>
          <p:cNvPr id="14" name="Freccia a destra 13"/>
          <p:cNvSpPr/>
          <p:nvPr/>
        </p:nvSpPr>
        <p:spPr>
          <a:xfrm>
            <a:off x="179512" y="5877272"/>
            <a:ext cx="446449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000" b="1" dirty="0">
                <a:solidFill>
                  <a:srgbClr val="FFFF00"/>
                </a:solidFill>
              </a:rPr>
              <a:t>Spine molto dolorose</a:t>
            </a:r>
            <a:r>
              <a:rPr lang="it-IT" sz="2000" dirty="0"/>
              <a:t>	</a:t>
            </a:r>
            <a:endParaRPr lang="it-IT" sz="2000" b="1" dirty="0">
              <a:solidFill>
                <a:srgbClr val="FFFF00"/>
              </a:solidFill>
            </a:endParaRPr>
          </a:p>
        </p:txBody>
      </p:sp>
      <p:sp>
        <p:nvSpPr>
          <p:cNvPr id="15" name="Freccia a destra 14"/>
          <p:cNvSpPr/>
          <p:nvPr/>
        </p:nvSpPr>
        <p:spPr>
          <a:xfrm>
            <a:off x="179512" y="5157192"/>
            <a:ext cx="446449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it-IT" sz="2000" b="1" dirty="0">
              <a:solidFill>
                <a:srgbClr val="FFFF00"/>
              </a:solidFill>
            </a:endParaRPr>
          </a:p>
          <a:p>
            <a:r>
              <a:rPr lang="it-IT" sz="2000" b="1" dirty="0">
                <a:solidFill>
                  <a:srgbClr val="FFFF00"/>
                </a:solidFill>
              </a:rPr>
              <a:t>Il centenario della morte di Don Bosco</a:t>
            </a:r>
            <a:r>
              <a:rPr lang="it-IT" sz="2000" dirty="0"/>
              <a:t>	</a:t>
            </a:r>
            <a:endParaRPr lang="it-IT" sz="2000" b="1" dirty="0">
              <a:solidFill>
                <a:srgbClr val="FFFF00"/>
              </a:solidFill>
            </a:endParaRPr>
          </a:p>
        </p:txBody>
      </p:sp>
      <p:sp>
        <p:nvSpPr>
          <p:cNvPr id="16" name="Freccia a destra 15"/>
          <p:cNvSpPr/>
          <p:nvPr/>
        </p:nvSpPr>
        <p:spPr>
          <a:xfrm>
            <a:off x="179512" y="4425664"/>
            <a:ext cx="446449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000" b="1" dirty="0">
                <a:solidFill>
                  <a:srgbClr val="FFFF00"/>
                </a:solidFill>
              </a:rPr>
              <a:t>La prima edizione di Estate Ragazzi</a:t>
            </a:r>
          </a:p>
        </p:txBody>
      </p:sp>
      <p:sp>
        <p:nvSpPr>
          <p:cNvPr id="17" name="Rettangolo 16"/>
          <p:cNvSpPr/>
          <p:nvPr/>
        </p:nvSpPr>
        <p:spPr>
          <a:xfrm>
            <a:off x="4788024" y="3717032"/>
            <a:ext cx="410445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bg1"/>
                </a:solidFill>
              </a:rPr>
              <a:t>Il sogno di don Bosco del pergolato di rose ha fatto da guida e sostegno</a:t>
            </a:r>
          </a:p>
        </p:txBody>
      </p:sp>
      <p:sp>
        <p:nvSpPr>
          <p:cNvPr id="18" name="Rettangolo 17"/>
          <p:cNvSpPr/>
          <p:nvPr/>
        </p:nvSpPr>
        <p:spPr>
          <a:xfrm>
            <a:off x="4788024" y="4509120"/>
            <a:ext cx="410445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bg1"/>
                </a:solidFill>
              </a:rPr>
              <a:t>All’inizio per alcuni sembrò una follia</a:t>
            </a:r>
          </a:p>
        </p:txBody>
      </p:sp>
      <p:sp>
        <p:nvSpPr>
          <p:cNvPr id="19" name="Rettangolo 18"/>
          <p:cNvSpPr/>
          <p:nvPr/>
        </p:nvSpPr>
        <p:spPr>
          <a:xfrm>
            <a:off x="4788024" y="5229200"/>
            <a:ext cx="410445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bg1"/>
                </a:solidFill>
              </a:rPr>
              <a:t>I ragazzi dell’Aspromonte </a:t>
            </a:r>
          </a:p>
          <a:p>
            <a:pPr algn="ctr"/>
            <a:r>
              <a:rPr lang="it-IT" b="1" dirty="0">
                <a:solidFill>
                  <a:schemeClr val="bg1"/>
                </a:solidFill>
              </a:rPr>
              <a:t>conoscono don Bosco</a:t>
            </a:r>
          </a:p>
        </p:txBody>
      </p:sp>
      <p:sp>
        <p:nvSpPr>
          <p:cNvPr id="20" name="Rettangolo 19"/>
          <p:cNvSpPr/>
          <p:nvPr/>
        </p:nvSpPr>
        <p:spPr>
          <a:xfrm>
            <a:off x="4788024" y="5949280"/>
            <a:ext cx="410445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bg1"/>
                </a:solidFill>
              </a:rPr>
              <a:t>Avvertite più volte nel corso degli anni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592D3103-FE68-3F6E-DB3D-4A22995B11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004" y="1323449"/>
            <a:ext cx="2696040" cy="2158980"/>
          </a:xfrm>
          <a:prstGeom prst="rect">
            <a:avLst/>
          </a:prstGeom>
          <a:ln w="2540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79512" y="0"/>
            <a:ext cx="8712968" cy="720080"/>
          </a:xfrm>
        </p:spPr>
        <p:txBody>
          <a:bodyPr>
            <a:normAutofit lnSpcReduction="10000"/>
          </a:bodyPr>
          <a:lstStyle/>
          <a:p>
            <a:r>
              <a:rPr lang="it-IT" sz="4400" b="1" dirty="0">
                <a:solidFill>
                  <a:srgbClr val="FF0000"/>
                </a:solidFill>
              </a:rPr>
              <a:t>Don Bosco in Aspromonte</a:t>
            </a:r>
          </a:p>
          <a:p>
            <a:endParaRPr lang="it-IT" sz="4400" b="1" dirty="0">
              <a:solidFill>
                <a:srgbClr val="FF0000"/>
              </a:solidFill>
            </a:endParaRP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25D4C-C582-43FB-80ED-B7ECD3A5506B}" type="datetime1">
              <a:rPr lang="it-IT" smtClean="0"/>
              <a:t>29/06/2023</a:t>
            </a:fld>
            <a:endParaRPr lang="it-IT" dirty="0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8F805-12A6-466B-AD68-3BADDF56A04F}" type="slidenum">
              <a:rPr lang="it-IT" smtClean="0"/>
              <a:pPr/>
              <a:t>11</a:t>
            </a:fld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971600" y="692696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rgbClr val="002060"/>
                </a:solidFill>
              </a:rPr>
              <a:t>Capitolo 6. La formazione degli animatori</a:t>
            </a:r>
          </a:p>
        </p:txBody>
      </p:sp>
      <p:sp>
        <p:nvSpPr>
          <p:cNvPr id="14" name="Freccia a destra 13"/>
          <p:cNvSpPr/>
          <p:nvPr/>
        </p:nvSpPr>
        <p:spPr>
          <a:xfrm>
            <a:off x="179512" y="5877272"/>
            <a:ext cx="446449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000" b="1" dirty="0">
                <a:solidFill>
                  <a:srgbClr val="FFFF00"/>
                </a:solidFill>
              </a:rPr>
              <a:t>L’oratorio San Domenico Savio</a:t>
            </a:r>
          </a:p>
        </p:txBody>
      </p:sp>
      <p:sp>
        <p:nvSpPr>
          <p:cNvPr id="15" name="Freccia a destra 14"/>
          <p:cNvSpPr/>
          <p:nvPr/>
        </p:nvSpPr>
        <p:spPr>
          <a:xfrm>
            <a:off x="179512" y="5157192"/>
            <a:ext cx="446449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000" b="1" dirty="0">
                <a:solidFill>
                  <a:srgbClr val="FFFF00"/>
                </a:solidFill>
              </a:rPr>
              <a:t>La PGS non fu solo sport</a:t>
            </a:r>
            <a:r>
              <a:rPr lang="it-IT" sz="2000" dirty="0"/>
              <a:t>	</a:t>
            </a:r>
            <a:endParaRPr lang="it-IT" sz="2000" b="1" dirty="0">
              <a:solidFill>
                <a:srgbClr val="FFFF00"/>
              </a:solidFill>
            </a:endParaRPr>
          </a:p>
        </p:txBody>
      </p:sp>
      <p:sp>
        <p:nvSpPr>
          <p:cNvPr id="16" name="Freccia a destra 15"/>
          <p:cNvSpPr/>
          <p:nvPr/>
        </p:nvSpPr>
        <p:spPr>
          <a:xfrm>
            <a:off x="179512" y="4437112"/>
            <a:ext cx="446449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000" b="1" dirty="0">
                <a:solidFill>
                  <a:srgbClr val="FFFF00"/>
                </a:solidFill>
              </a:rPr>
              <a:t>Nascita della PGS Don Bosco</a:t>
            </a:r>
          </a:p>
        </p:txBody>
      </p:sp>
      <p:sp>
        <p:nvSpPr>
          <p:cNvPr id="18" name="Rettangolo 17"/>
          <p:cNvSpPr/>
          <p:nvPr/>
        </p:nvSpPr>
        <p:spPr>
          <a:xfrm>
            <a:off x="4788024" y="4509120"/>
            <a:ext cx="410445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bg1"/>
                </a:solidFill>
              </a:rPr>
              <a:t>Un’idea vincente</a:t>
            </a:r>
          </a:p>
        </p:txBody>
      </p:sp>
      <p:sp>
        <p:nvSpPr>
          <p:cNvPr id="19" name="Rettangolo 18"/>
          <p:cNvSpPr/>
          <p:nvPr/>
        </p:nvSpPr>
        <p:spPr>
          <a:xfrm>
            <a:off x="4788024" y="5229200"/>
            <a:ext cx="410445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bg1"/>
                </a:solidFill>
              </a:rPr>
              <a:t>Lo sport come mezzo per educare i giovani ai valori umani e cristiani</a:t>
            </a:r>
          </a:p>
        </p:txBody>
      </p:sp>
      <p:sp>
        <p:nvSpPr>
          <p:cNvPr id="20" name="Rettangolo 19"/>
          <p:cNvSpPr/>
          <p:nvPr/>
        </p:nvSpPr>
        <p:spPr>
          <a:xfrm>
            <a:off x="4788024" y="5949280"/>
            <a:ext cx="410445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bg1"/>
                </a:solidFill>
              </a:rPr>
              <a:t>Un’esperienza breve ma preziosa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9D7B4042-D44D-BDDB-51EE-1B517C03E3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974" y="1313332"/>
            <a:ext cx="6416052" cy="2857929"/>
          </a:xfrm>
          <a:prstGeom prst="rect">
            <a:avLst/>
          </a:prstGeom>
          <a:ln w="2540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8" grpId="0" animBg="1"/>
      <p:bldP spid="19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79512" y="0"/>
            <a:ext cx="8712968" cy="720080"/>
          </a:xfrm>
        </p:spPr>
        <p:txBody>
          <a:bodyPr>
            <a:normAutofit lnSpcReduction="10000"/>
          </a:bodyPr>
          <a:lstStyle/>
          <a:p>
            <a:r>
              <a:rPr lang="it-IT" sz="4400" b="1" dirty="0">
                <a:solidFill>
                  <a:srgbClr val="FF0000"/>
                </a:solidFill>
              </a:rPr>
              <a:t>Don Bosco in Aspromonte</a:t>
            </a:r>
          </a:p>
          <a:p>
            <a:endParaRPr lang="it-IT" sz="4400" b="1" dirty="0">
              <a:solidFill>
                <a:srgbClr val="FF0000"/>
              </a:solidFill>
            </a:endParaRP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423FE-849F-40CA-8FD8-126A83E73077}" type="datetime1">
              <a:rPr lang="it-IT" smtClean="0"/>
              <a:t>29/06/2023</a:t>
            </a:fld>
            <a:endParaRPr lang="it-IT" dirty="0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8F805-12A6-466B-AD68-3BADDF56A04F}" type="slidenum">
              <a:rPr lang="it-IT" smtClean="0"/>
              <a:pPr/>
              <a:t>12</a:t>
            </a:fld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323528" y="692696"/>
            <a:ext cx="8568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rgbClr val="002060"/>
                </a:solidFill>
              </a:rPr>
              <a:t>Capitolo 7. La stagione dei progetti</a:t>
            </a:r>
          </a:p>
        </p:txBody>
      </p:sp>
      <p:sp>
        <p:nvSpPr>
          <p:cNvPr id="11" name="Freccia a destra 10"/>
          <p:cNvSpPr/>
          <p:nvPr/>
        </p:nvSpPr>
        <p:spPr>
          <a:xfrm>
            <a:off x="161240" y="4530378"/>
            <a:ext cx="446449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000" b="1" dirty="0">
                <a:solidFill>
                  <a:srgbClr val="FFFF00"/>
                </a:solidFill>
              </a:rPr>
              <a:t>I convegni</a:t>
            </a:r>
          </a:p>
        </p:txBody>
      </p:sp>
      <p:sp>
        <p:nvSpPr>
          <p:cNvPr id="15" name="Freccia a destra 14"/>
          <p:cNvSpPr/>
          <p:nvPr/>
        </p:nvSpPr>
        <p:spPr>
          <a:xfrm>
            <a:off x="158380" y="3861548"/>
            <a:ext cx="446449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it-IT" sz="2000" b="1" dirty="0">
              <a:solidFill>
                <a:srgbClr val="FFFF00"/>
              </a:solidFill>
            </a:endParaRPr>
          </a:p>
          <a:p>
            <a:r>
              <a:rPr lang="it-IT" sz="2000" b="1" dirty="0">
                <a:solidFill>
                  <a:srgbClr val="FFFF00"/>
                </a:solidFill>
              </a:rPr>
              <a:t>Gite culturali e pellegrinaggi religiosi</a:t>
            </a:r>
            <a:r>
              <a:rPr lang="it-IT" sz="2000" dirty="0"/>
              <a:t>	</a:t>
            </a:r>
            <a:endParaRPr lang="it-IT" sz="2000" b="1" dirty="0">
              <a:solidFill>
                <a:srgbClr val="FFFF00"/>
              </a:solidFill>
            </a:endParaRPr>
          </a:p>
        </p:txBody>
      </p:sp>
      <p:sp>
        <p:nvSpPr>
          <p:cNvPr id="16" name="Freccia a destra 15"/>
          <p:cNvSpPr/>
          <p:nvPr/>
        </p:nvSpPr>
        <p:spPr>
          <a:xfrm>
            <a:off x="168096" y="3192718"/>
            <a:ext cx="446449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000" b="1" dirty="0">
                <a:solidFill>
                  <a:srgbClr val="FFFF00"/>
                </a:solidFill>
              </a:rPr>
              <a:t>I principali progetti realizzati</a:t>
            </a:r>
          </a:p>
        </p:txBody>
      </p:sp>
      <p:sp>
        <p:nvSpPr>
          <p:cNvPr id="17" name="Rettangolo 16"/>
          <p:cNvSpPr/>
          <p:nvPr/>
        </p:nvSpPr>
        <p:spPr>
          <a:xfrm>
            <a:off x="4788024" y="2538482"/>
            <a:ext cx="410445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bg1"/>
                </a:solidFill>
              </a:rPr>
              <a:t>Per camminare al passo con i tempi</a:t>
            </a:r>
          </a:p>
        </p:txBody>
      </p:sp>
      <p:sp>
        <p:nvSpPr>
          <p:cNvPr id="18" name="Rettangolo 17"/>
          <p:cNvSpPr/>
          <p:nvPr/>
        </p:nvSpPr>
        <p:spPr>
          <a:xfrm>
            <a:off x="4788024" y="3233584"/>
            <a:ext cx="410445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bg1"/>
                </a:solidFill>
              </a:rPr>
              <a:t>Tante e sempre nuove opportunità per formare ed educare</a:t>
            </a:r>
          </a:p>
        </p:txBody>
      </p:sp>
      <p:sp>
        <p:nvSpPr>
          <p:cNvPr id="19" name="Rettangolo 18"/>
          <p:cNvSpPr/>
          <p:nvPr/>
        </p:nvSpPr>
        <p:spPr>
          <a:xfrm>
            <a:off x="4788024" y="3897552"/>
            <a:ext cx="410445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bg1"/>
                </a:solidFill>
              </a:rPr>
              <a:t>Occasioni per favorire la formazione religiosa e l’integrazione socioculturale </a:t>
            </a:r>
          </a:p>
        </p:txBody>
      </p:sp>
      <p:sp>
        <p:nvSpPr>
          <p:cNvPr id="5" name="Freccia a destra 4">
            <a:extLst>
              <a:ext uri="{FF2B5EF4-FFF2-40B4-BE49-F238E27FC236}">
                <a16:creationId xmlns:a16="http://schemas.microsoft.com/office/drawing/2014/main" id="{5457959F-928E-709C-570E-AB382F92420E}"/>
              </a:ext>
            </a:extLst>
          </p:cNvPr>
          <p:cNvSpPr/>
          <p:nvPr/>
        </p:nvSpPr>
        <p:spPr>
          <a:xfrm>
            <a:off x="168096" y="2514654"/>
            <a:ext cx="446449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000" b="1" dirty="0">
                <a:solidFill>
                  <a:srgbClr val="FFFF00"/>
                </a:solidFill>
              </a:rPr>
              <a:t>L’associazione cambia denominazione</a:t>
            </a:r>
          </a:p>
        </p:txBody>
      </p:sp>
      <p:sp>
        <p:nvSpPr>
          <p:cNvPr id="12" name="Freccia a destra 11">
            <a:extLst>
              <a:ext uri="{FF2B5EF4-FFF2-40B4-BE49-F238E27FC236}">
                <a16:creationId xmlns:a16="http://schemas.microsoft.com/office/drawing/2014/main" id="{A2D72D16-AF46-947C-124B-3AC0A2880D5D}"/>
              </a:ext>
            </a:extLst>
          </p:cNvPr>
          <p:cNvSpPr/>
          <p:nvPr/>
        </p:nvSpPr>
        <p:spPr>
          <a:xfrm>
            <a:off x="179512" y="5877272"/>
            <a:ext cx="446449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000" b="1" dirty="0">
                <a:solidFill>
                  <a:srgbClr val="FFFF00"/>
                </a:solidFill>
              </a:rPr>
              <a:t>Un altro centenario da festeggiare</a:t>
            </a:r>
          </a:p>
        </p:txBody>
      </p:sp>
      <p:sp>
        <p:nvSpPr>
          <p:cNvPr id="13" name="Freccia a destra 12">
            <a:extLst>
              <a:ext uri="{FF2B5EF4-FFF2-40B4-BE49-F238E27FC236}">
                <a16:creationId xmlns:a16="http://schemas.microsoft.com/office/drawing/2014/main" id="{7669AD1A-A7BD-5798-3B9D-926ED96FC8FD}"/>
              </a:ext>
            </a:extLst>
          </p:cNvPr>
          <p:cNvSpPr/>
          <p:nvPr/>
        </p:nvSpPr>
        <p:spPr>
          <a:xfrm>
            <a:off x="168096" y="5208442"/>
            <a:ext cx="446449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000" b="1" dirty="0">
                <a:solidFill>
                  <a:srgbClr val="FFFF00"/>
                </a:solidFill>
              </a:rPr>
              <a:t>Il moderno laboratorio multimediale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8E1E70EF-18CC-AA27-BBB1-5A9A654F0B69}"/>
              </a:ext>
            </a:extLst>
          </p:cNvPr>
          <p:cNvSpPr/>
          <p:nvPr/>
        </p:nvSpPr>
        <p:spPr>
          <a:xfrm>
            <a:off x="4788024" y="4570999"/>
            <a:ext cx="410445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bg1"/>
                </a:solidFill>
              </a:rPr>
              <a:t>Momenti «forti» di crescita culturale per i paesi del territorio </a:t>
            </a:r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52B73021-D741-6ADD-1846-2460937ABEC6}"/>
              </a:ext>
            </a:extLst>
          </p:cNvPr>
          <p:cNvSpPr/>
          <p:nvPr/>
        </p:nvSpPr>
        <p:spPr>
          <a:xfrm>
            <a:off x="4788024" y="5244446"/>
            <a:ext cx="410445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bg1"/>
                </a:solidFill>
              </a:rPr>
              <a:t>Luogo di formazione tecnologica, socialità e solidarietà</a:t>
            </a:r>
          </a:p>
        </p:txBody>
      </p:sp>
      <p:sp>
        <p:nvSpPr>
          <p:cNvPr id="21" name="Rettangolo 20">
            <a:extLst>
              <a:ext uri="{FF2B5EF4-FFF2-40B4-BE49-F238E27FC236}">
                <a16:creationId xmlns:a16="http://schemas.microsoft.com/office/drawing/2014/main" id="{FC62D14D-855A-823A-A1C8-DF1949CABDCF}"/>
              </a:ext>
            </a:extLst>
          </p:cNvPr>
          <p:cNvSpPr/>
          <p:nvPr/>
        </p:nvSpPr>
        <p:spPr>
          <a:xfrm>
            <a:off x="4788024" y="5932704"/>
            <a:ext cx="410445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bg1"/>
                </a:solidFill>
              </a:rPr>
              <a:t>I 200 anni dalla nascita di San Giovanni Bosco</a:t>
            </a:r>
          </a:p>
        </p:txBody>
      </p:sp>
      <p:pic>
        <p:nvPicPr>
          <p:cNvPr id="23" name="Immagine 22">
            <a:extLst>
              <a:ext uri="{FF2B5EF4-FFF2-40B4-BE49-F238E27FC236}">
                <a16:creationId xmlns:a16="http://schemas.microsoft.com/office/drawing/2014/main" id="{B2F82BE9-9C78-ED7C-734C-BB86618223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7747" y="1191731"/>
            <a:ext cx="1652521" cy="1239391"/>
          </a:xfrm>
          <a:prstGeom prst="rect">
            <a:avLst/>
          </a:prstGeom>
          <a:ln w="2540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5" grpId="0" animBg="1"/>
      <p:bldP spid="12" grpId="0" animBg="1"/>
      <p:bldP spid="13" grpId="0" animBg="1"/>
      <p:bldP spid="14" grpId="0" animBg="1"/>
      <p:bldP spid="20" grpId="0" animBg="1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79512" y="0"/>
            <a:ext cx="8712968" cy="720080"/>
          </a:xfrm>
        </p:spPr>
        <p:txBody>
          <a:bodyPr>
            <a:normAutofit lnSpcReduction="10000"/>
          </a:bodyPr>
          <a:lstStyle/>
          <a:p>
            <a:r>
              <a:rPr lang="it-IT" sz="4400" b="1" dirty="0">
                <a:solidFill>
                  <a:srgbClr val="FF0000"/>
                </a:solidFill>
              </a:rPr>
              <a:t>Don Bosco in Aspromonte</a:t>
            </a:r>
          </a:p>
          <a:p>
            <a:endParaRPr lang="it-IT" sz="4400" b="1" dirty="0">
              <a:solidFill>
                <a:srgbClr val="FF0000"/>
              </a:solidFill>
            </a:endParaRP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A46D8-15CD-4769-9B21-8C5301DFE997}" type="datetime1">
              <a:rPr lang="it-IT" smtClean="0"/>
              <a:t>29/06/2023</a:t>
            </a:fld>
            <a:endParaRPr lang="it-IT" dirty="0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8F805-12A6-466B-AD68-3BADDF56A04F}" type="slidenum">
              <a:rPr lang="it-IT" smtClean="0"/>
              <a:pPr/>
              <a:t>13</a:t>
            </a:fld>
            <a:endParaRPr lang="it-IT" dirty="0"/>
          </a:p>
        </p:txBody>
      </p:sp>
      <p:sp>
        <p:nvSpPr>
          <p:cNvPr id="11" name="Freccia a destra 10"/>
          <p:cNvSpPr/>
          <p:nvPr/>
        </p:nvSpPr>
        <p:spPr>
          <a:xfrm>
            <a:off x="179512" y="3717032"/>
            <a:ext cx="446449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000" b="1" dirty="0">
                <a:solidFill>
                  <a:srgbClr val="FFFF00"/>
                </a:solidFill>
              </a:rPr>
              <a:t>Ogni ragazzo è un tesoro unico</a:t>
            </a:r>
            <a:r>
              <a:rPr lang="it-IT" sz="2000" dirty="0"/>
              <a:t>	</a:t>
            </a:r>
            <a:endParaRPr lang="it-IT" sz="2000" b="1" dirty="0">
              <a:solidFill>
                <a:srgbClr val="FFFF00"/>
              </a:solidFill>
            </a:endParaRPr>
          </a:p>
        </p:txBody>
      </p:sp>
      <p:sp>
        <p:nvSpPr>
          <p:cNvPr id="14" name="Freccia a destra 13"/>
          <p:cNvSpPr/>
          <p:nvPr/>
        </p:nvSpPr>
        <p:spPr>
          <a:xfrm>
            <a:off x="179512" y="5877272"/>
            <a:ext cx="446449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000" b="1" dirty="0">
                <a:solidFill>
                  <a:srgbClr val="FFFF00"/>
                </a:solidFill>
              </a:rPr>
              <a:t>Ragazzi felici nel tempo e nell’eternità</a:t>
            </a:r>
          </a:p>
        </p:txBody>
      </p:sp>
      <p:sp>
        <p:nvSpPr>
          <p:cNvPr id="15" name="Freccia a destra 14"/>
          <p:cNvSpPr/>
          <p:nvPr/>
        </p:nvSpPr>
        <p:spPr>
          <a:xfrm>
            <a:off x="179512" y="5157192"/>
            <a:ext cx="446449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000" b="1" dirty="0">
                <a:solidFill>
                  <a:srgbClr val="FFFF00"/>
                </a:solidFill>
              </a:rPr>
              <a:t>L’importanza della rete educativa</a:t>
            </a:r>
            <a:r>
              <a:rPr lang="it-IT" sz="2000" dirty="0"/>
              <a:t>	</a:t>
            </a:r>
            <a:endParaRPr lang="it-IT" sz="2000" b="1" dirty="0">
              <a:solidFill>
                <a:srgbClr val="FFFF00"/>
              </a:solidFill>
            </a:endParaRPr>
          </a:p>
        </p:txBody>
      </p:sp>
      <p:sp>
        <p:nvSpPr>
          <p:cNvPr id="16" name="Freccia a destra 15"/>
          <p:cNvSpPr/>
          <p:nvPr/>
        </p:nvSpPr>
        <p:spPr>
          <a:xfrm>
            <a:off x="179512" y="4437112"/>
            <a:ext cx="446449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000" b="1" dirty="0">
                <a:solidFill>
                  <a:srgbClr val="FFFF00"/>
                </a:solidFill>
              </a:rPr>
              <a:t>Genitori non si nasce, si diventa</a:t>
            </a:r>
          </a:p>
        </p:txBody>
      </p:sp>
      <p:sp>
        <p:nvSpPr>
          <p:cNvPr id="17" name="Rettangolo 16"/>
          <p:cNvSpPr/>
          <p:nvPr/>
        </p:nvSpPr>
        <p:spPr>
          <a:xfrm>
            <a:off x="4788024" y="3717032"/>
            <a:ext cx="410445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bg1"/>
                </a:solidFill>
              </a:rPr>
              <a:t>Sempre da accogliere ed accompagnare nella sua singolarità </a:t>
            </a:r>
          </a:p>
        </p:txBody>
      </p:sp>
      <p:sp>
        <p:nvSpPr>
          <p:cNvPr id="18" name="Rettangolo 17"/>
          <p:cNvSpPr/>
          <p:nvPr/>
        </p:nvSpPr>
        <p:spPr>
          <a:xfrm>
            <a:off x="4788024" y="4509120"/>
            <a:ext cx="410445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bg1"/>
                </a:solidFill>
              </a:rPr>
              <a:t>Genitori si diventa non a causa del figlio, ma nell’educare il figlio/a</a:t>
            </a:r>
          </a:p>
        </p:txBody>
      </p:sp>
      <p:sp>
        <p:nvSpPr>
          <p:cNvPr id="19" name="Rettangolo 18"/>
          <p:cNvSpPr/>
          <p:nvPr/>
        </p:nvSpPr>
        <p:spPr>
          <a:xfrm>
            <a:off x="4788024" y="5229200"/>
            <a:ext cx="410445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bg1"/>
                </a:solidFill>
              </a:rPr>
              <a:t>Da soli non si va da nessuna parte. O si educa insieme o non si educa</a:t>
            </a:r>
          </a:p>
        </p:txBody>
      </p:sp>
      <p:sp>
        <p:nvSpPr>
          <p:cNvPr id="20" name="Rettangolo 19"/>
          <p:cNvSpPr/>
          <p:nvPr/>
        </p:nvSpPr>
        <p:spPr>
          <a:xfrm>
            <a:off x="4788024" y="5949280"/>
            <a:ext cx="410445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bg1"/>
                </a:solidFill>
              </a:rPr>
              <a:t>La consegna e l’affidamento di tutti i ragazzi, con le parole di Don Bosco</a:t>
            </a:r>
          </a:p>
        </p:txBody>
      </p:sp>
      <p:sp>
        <p:nvSpPr>
          <p:cNvPr id="21" name="CasellaDiTesto 20"/>
          <p:cNvSpPr txBox="1"/>
          <p:nvPr/>
        </p:nvSpPr>
        <p:spPr>
          <a:xfrm>
            <a:off x="323528" y="692696"/>
            <a:ext cx="8568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rgbClr val="002060"/>
                </a:solidFill>
              </a:rPr>
              <a:t>Capitolo 8. Le cose che ho imparato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1136D853-9D5A-1D2D-5CC1-5E2B93D9C9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468" y="1238182"/>
            <a:ext cx="3113112" cy="2334834"/>
          </a:xfrm>
          <a:prstGeom prst="rect">
            <a:avLst/>
          </a:prstGeom>
          <a:ln w="2540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79512" y="0"/>
            <a:ext cx="8712968" cy="720080"/>
          </a:xfrm>
        </p:spPr>
        <p:txBody>
          <a:bodyPr>
            <a:normAutofit lnSpcReduction="10000"/>
          </a:bodyPr>
          <a:lstStyle/>
          <a:p>
            <a:r>
              <a:rPr lang="it-IT" sz="4400" b="1" dirty="0">
                <a:solidFill>
                  <a:srgbClr val="FF0000"/>
                </a:solidFill>
              </a:rPr>
              <a:t>Don Bosco in Aspromonte</a:t>
            </a:r>
          </a:p>
          <a:p>
            <a:endParaRPr lang="it-IT" sz="4400" b="1" dirty="0">
              <a:solidFill>
                <a:srgbClr val="FF0000"/>
              </a:solidFill>
            </a:endParaRP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0AC04-D533-4B9F-AA28-A92CF1BFB2BC}" type="datetime1">
              <a:rPr lang="it-IT" smtClean="0"/>
              <a:t>29/06/2023</a:t>
            </a:fld>
            <a:endParaRPr lang="it-IT" dirty="0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8F805-12A6-466B-AD68-3BADDF56A04F}" type="slidenum">
              <a:rPr lang="it-IT" smtClean="0"/>
              <a:pPr/>
              <a:t>14</a:t>
            </a:fld>
            <a:endParaRPr lang="it-IT" dirty="0"/>
          </a:p>
        </p:txBody>
      </p:sp>
      <p:sp>
        <p:nvSpPr>
          <p:cNvPr id="30" name="CasellaDiTesto 29"/>
          <p:cNvSpPr txBox="1"/>
          <p:nvPr/>
        </p:nvSpPr>
        <p:spPr>
          <a:xfrm>
            <a:off x="1547664" y="620688"/>
            <a:ext cx="590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rgbClr val="002060"/>
                </a:solidFill>
              </a:rPr>
              <a:t>Ricapitoliamo:</a:t>
            </a:r>
          </a:p>
        </p:txBody>
      </p:sp>
      <p:sp>
        <p:nvSpPr>
          <p:cNvPr id="31" name="CasellaDiTesto 30"/>
          <p:cNvSpPr txBox="1"/>
          <p:nvPr/>
        </p:nvSpPr>
        <p:spPr>
          <a:xfrm>
            <a:off x="186188" y="2432821"/>
            <a:ext cx="2147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/>
              <a:t>Un’infanzia felice</a:t>
            </a:r>
          </a:p>
        </p:txBody>
      </p:sp>
      <p:sp>
        <p:nvSpPr>
          <p:cNvPr id="32" name="CasellaDiTesto 31"/>
          <p:cNvSpPr txBox="1"/>
          <p:nvPr/>
        </p:nvSpPr>
        <p:spPr>
          <a:xfrm>
            <a:off x="3426040" y="2457175"/>
            <a:ext cx="2147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/>
              <a:t>Studente lavoratore</a:t>
            </a:r>
          </a:p>
        </p:txBody>
      </p:sp>
      <p:sp>
        <p:nvSpPr>
          <p:cNvPr id="33" name="CasellaDiTesto 32"/>
          <p:cNvSpPr txBox="1"/>
          <p:nvPr/>
        </p:nvSpPr>
        <p:spPr>
          <a:xfrm>
            <a:off x="6739285" y="2420692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/>
              <a:t>La scuola salesiana</a:t>
            </a:r>
          </a:p>
        </p:txBody>
      </p:sp>
      <p:sp>
        <p:nvSpPr>
          <p:cNvPr id="34" name="CasellaDiTesto 33"/>
          <p:cNvSpPr txBox="1"/>
          <p:nvPr/>
        </p:nvSpPr>
        <p:spPr>
          <a:xfrm>
            <a:off x="-8151" y="4171898"/>
            <a:ext cx="2706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/>
              <a:t>L’esperienza dell’oratorio</a:t>
            </a:r>
          </a:p>
        </p:txBody>
      </p:sp>
      <p:sp>
        <p:nvSpPr>
          <p:cNvPr id="36" name="CasellaDiTesto 35"/>
          <p:cNvSpPr txBox="1"/>
          <p:nvPr/>
        </p:nvSpPr>
        <p:spPr>
          <a:xfrm>
            <a:off x="3095835" y="4185884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/>
              <a:t>Il ritorno in Calabria</a:t>
            </a:r>
          </a:p>
        </p:txBody>
      </p:sp>
      <p:sp>
        <p:nvSpPr>
          <p:cNvPr id="37" name="CasellaDiTesto 36"/>
          <p:cNvSpPr txBox="1"/>
          <p:nvPr/>
        </p:nvSpPr>
        <p:spPr>
          <a:xfrm>
            <a:off x="5652121" y="4171898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/>
              <a:t>La formazione degli animatori</a:t>
            </a:r>
          </a:p>
        </p:txBody>
      </p:sp>
      <p:sp>
        <p:nvSpPr>
          <p:cNvPr id="38" name="CasellaDiTesto 37"/>
          <p:cNvSpPr txBox="1"/>
          <p:nvPr/>
        </p:nvSpPr>
        <p:spPr>
          <a:xfrm>
            <a:off x="17465" y="5970221"/>
            <a:ext cx="2555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/>
              <a:t>La stagione dei progetti</a:t>
            </a:r>
          </a:p>
        </p:txBody>
      </p:sp>
      <p:sp>
        <p:nvSpPr>
          <p:cNvPr id="39" name="CasellaDiTesto 38"/>
          <p:cNvSpPr txBox="1"/>
          <p:nvPr/>
        </p:nvSpPr>
        <p:spPr>
          <a:xfrm>
            <a:off x="6139777" y="5441833"/>
            <a:ext cx="21602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6000" b="1" dirty="0">
                <a:solidFill>
                  <a:srgbClr val="FF0000"/>
                </a:solidFill>
              </a:rPr>
              <a:t>FINE</a:t>
            </a:r>
          </a:p>
        </p:txBody>
      </p:sp>
      <p:sp>
        <p:nvSpPr>
          <p:cNvPr id="22" name="CasellaDiTesto 21"/>
          <p:cNvSpPr txBox="1"/>
          <p:nvPr/>
        </p:nvSpPr>
        <p:spPr>
          <a:xfrm>
            <a:off x="1457400" y="6373202"/>
            <a:ext cx="68407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/>
              <a:t>Prof. Francesco Cannizzaro, Specialista in Pedagogia, Bioetica e Sessuologia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703A5402-4C25-C70F-EAD8-036A361B84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73" y="1207577"/>
            <a:ext cx="1687990" cy="1231275"/>
          </a:xfrm>
          <a:prstGeom prst="rect">
            <a:avLst/>
          </a:prstGeom>
          <a:ln w="25400">
            <a:solidFill>
              <a:srgbClr val="FF0000"/>
            </a:solidFill>
          </a:ln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17E65D65-CE2D-7362-7D84-349AE9549B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372" y="1232485"/>
            <a:ext cx="1851240" cy="1233389"/>
          </a:xfrm>
          <a:prstGeom prst="rect">
            <a:avLst/>
          </a:prstGeom>
          <a:ln w="25400">
            <a:solidFill>
              <a:srgbClr val="FF0000"/>
            </a:solidFill>
          </a:ln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A7540771-BB8F-5F3D-1F0D-8A6E679EFE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9360" y="1255197"/>
            <a:ext cx="1748082" cy="1183655"/>
          </a:xfrm>
          <a:prstGeom prst="rect">
            <a:avLst/>
          </a:prstGeom>
          <a:ln w="25400">
            <a:solidFill>
              <a:srgbClr val="FF0000"/>
            </a:solidFill>
          </a:ln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DFD9C6A7-0A03-0F99-B8D5-7E3C9151BE8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72" y="2932347"/>
            <a:ext cx="1762464" cy="1265686"/>
          </a:xfrm>
          <a:prstGeom prst="rect">
            <a:avLst/>
          </a:prstGeom>
          <a:ln w="25400">
            <a:solidFill>
              <a:srgbClr val="FF0000"/>
            </a:solidFill>
          </a:ln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CCF125B3-C813-55C5-162D-20B9E45B36B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660" y="2937791"/>
            <a:ext cx="1580664" cy="1265791"/>
          </a:xfrm>
          <a:prstGeom prst="rect">
            <a:avLst/>
          </a:prstGeom>
          <a:ln w="25400">
            <a:solidFill>
              <a:srgbClr val="FF0000"/>
            </a:solidFill>
          </a:ln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54A4EC0F-2FFD-90DF-21EC-C1980E4102C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0563" y="2957095"/>
            <a:ext cx="2785906" cy="1240938"/>
          </a:xfrm>
          <a:prstGeom prst="rect">
            <a:avLst/>
          </a:prstGeom>
          <a:ln w="25400">
            <a:solidFill>
              <a:srgbClr val="FF0000"/>
            </a:solidFill>
          </a:ln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5359CF9F-60F6-4D50-E693-95268EB7232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20" y="4667372"/>
            <a:ext cx="1762464" cy="1321848"/>
          </a:xfrm>
          <a:prstGeom prst="rect">
            <a:avLst/>
          </a:prstGeom>
          <a:ln w="25400">
            <a:solidFill>
              <a:srgbClr val="FF0000"/>
            </a:solidFill>
          </a:ln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BA2E05F4-5A35-66B3-2EE6-99DFC654DF1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1096" y="4656364"/>
            <a:ext cx="1751882" cy="1313912"/>
          </a:xfrm>
          <a:prstGeom prst="rect">
            <a:avLst/>
          </a:prstGeom>
          <a:ln w="25400">
            <a:solidFill>
              <a:srgbClr val="FF0000"/>
            </a:solidFill>
          </a:ln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68FDC57B-6F11-0612-8850-C5F47B7DBFE8}"/>
              </a:ext>
            </a:extLst>
          </p:cNvPr>
          <p:cNvSpPr txBox="1"/>
          <p:nvPr/>
        </p:nvSpPr>
        <p:spPr>
          <a:xfrm>
            <a:off x="3252411" y="5970276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Le cose che ho imparato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1AC0854E-5596-11A5-4CEF-376B2CE6AB5B}"/>
              </a:ext>
            </a:extLst>
          </p:cNvPr>
          <p:cNvSpPr txBox="1"/>
          <p:nvPr/>
        </p:nvSpPr>
        <p:spPr>
          <a:xfrm>
            <a:off x="5870563" y="4652681"/>
            <a:ext cx="2785906" cy="923330"/>
          </a:xfrm>
          <a:prstGeom prst="rect">
            <a:avLst/>
          </a:prstGeom>
          <a:solidFill>
            <a:schemeClr val="accent1"/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FFFF00"/>
                </a:solidFill>
              </a:rPr>
              <a:t>Questo era solo un assaggio. Il resto si trova nel libro.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4" grpId="0"/>
      <p:bldP spid="36" grpId="0"/>
      <p:bldP spid="37" grpId="0"/>
      <p:bldP spid="38" grpId="0"/>
      <p:bldP spid="39" grpId="0"/>
      <p:bldP spid="13" grpId="0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431032" y="0"/>
            <a:ext cx="8712968" cy="720080"/>
          </a:xfrm>
        </p:spPr>
        <p:txBody>
          <a:bodyPr>
            <a:normAutofit lnSpcReduction="10000"/>
          </a:bodyPr>
          <a:lstStyle/>
          <a:p>
            <a:r>
              <a:rPr lang="it-IT" sz="4400" b="1" dirty="0">
                <a:solidFill>
                  <a:srgbClr val="FF0000"/>
                </a:solidFill>
              </a:rPr>
              <a:t>Don Bosco in Aspromonte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189856" y="1291445"/>
            <a:ext cx="849694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800" b="1" dirty="0">
                <a:solidFill>
                  <a:srgbClr val="FF0000"/>
                </a:solidFill>
              </a:rPr>
              <a:t>Raccontare</a:t>
            </a:r>
            <a:r>
              <a:rPr lang="it-IT" sz="2800" dirty="0"/>
              <a:t> che ogni persona per raggiungere buoni traguardi nella vita (in famiglia, nel lavoro e nella società), deve avere dei maestri e dei modelli autentici fin dalla prima infanzia (genitori, sacerdoti, insegnanti…) in grado di lasciare un imprinting positivo.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FAF0F-7D9B-4723-A6BC-11065E624045}" type="datetime1">
              <a:rPr lang="it-IT" smtClean="0"/>
              <a:t>29/06/2023</a:t>
            </a:fld>
            <a:endParaRPr lang="it-IT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8F805-12A6-466B-AD68-3BADDF56A04F}" type="slidenum">
              <a:rPr lang="it-IT" smtClean="0"/>
              <a:pPr/>
              <a:t>2</a:t>
            </a:fld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323528" y="692696"/>
            <a:ext cx="8363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rgbClr val="002060"/>
                </a:solidFill>
              </a:rPr>
              <a:t>Perché questo libro? Primo obiettivo: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77C37046-530D-A271-013E-F966C26BFF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896" y="3565622"/>
            <a:ext cx="4100432" cy="2685816"/>
          </a:xfrm>
          <a:prstGeom prst="rect">
            <a:avLst/>
          </a:prstGeom>
          <a:ln w="25400">
            <a:solidFill>
              <a:srgbClr val="FF0000"/>
            </a:solidFill>
          </a:ln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526B8F8B-9FDC-8C5A-BE2A-9CC73F4D95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960" y="3565622"/>
            <a:ext cx="4145250" cy="2685816"/>
          </a:xfrm>
          <a:prstGeom prst="rect">
            <a:avLst/>
          </a:prstGeom>
          <a:ln w="254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130415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179512" y="1277753"/>
            <a:ext cx="880815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800" b="1" dirty="0">
                <a:solidFill>
                  <a:srgbClr val="FF0000"/>
                </a:solidFill>
              </a:rPr>
              <a:t>Testimoniare</a:t>
            </a:r>
            <a:r>
              <a:rPr lang="it-IT" sz="2800" dirty="0"/>
              <a:t> esperienze di vita segnate dal sacrificio affrontate nella duplice veste di studente-lavoratore; le tante e preziose tappe in campo educativo, formativo e culturale, sempre accompagnate dal desiderio di apprendere l’arte di educare secondo il cuore di Don Bosco. 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3FA6E-7D5D-4A78-B9B4-671BFD253F6F}" type="datetime1">
              <a:rPr lang="it-IT" smtClean="0"/>
              <a:t>29/06/2023</a:t>
            </a:fld>
            <a:endParaRPr lang="it-IT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8F805-12A6-466B-AD68-3BADDF56A04F}" type="slidenum">
              <a:rPr lang="it-IT" smtClean="0"/>
              <a:pPr/>
              <a:t>3</a:t>
            </a:fld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1619672" y="692696"/>
            <a:ext cx="6336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rgbClr val="002060"/>
                </a:solidFill>
              </a:rPr>
              <a:t>Perché questo libro? Secondo  obiettivo: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7DA9F171-958D-F811-47CB-EBECEDE6EDB0}"/>
              </a:ext>
            </a:extLst>
          </p:cNvPr>
          <p:cNvSpPr txBox="1"/>
          <p:nvPr/>
        </p:nvSpPr>
        <p:spPr>
          <a:xfrm>
            <a:off x="588386" y="-76745"/>
            <a:ext cx="839927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4400" b="1" dirty="0">
                <a:solidFill>
                  <a:srgbClr val="FF0000"/>
                </a:solidFill>
              </a:rPr>
              <a:t>Don Bosco in Aspromonte</a:t>
            </a: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A3962FBC-864C-6CC2-0CD2-B58417684E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328" y="3586358"/>
            <a:ext cx="2993472" cy="2769991"/>
          </a:xfrm>
          <a:prstGeom prst="rect">
            <a:avLst/>
          </a:prstGeom>
          <a:ln w="25400">
            <a:solidFill>
              <a:srgbClr val="FF0000"/>
            </a:solidFill>
          </a:ln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EE169328-D1E9-ECDC-BFFD-A8C41C4C70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88" y="3586358"/>
            <a:ext cx="4445588" cy="2769991"/>
          </a:xfrm>
          <a:prstGeom prst="rect">
            <a:avLst/>
          </a:prstGeom>
          <a:ln w="254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035297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431032" y="0"/>
            <a:ext cx="8712968" cy="720080"/>
          </a:xfrm>
        </p:spPr>
        <p:txBody>
          <a:bodyPr>
            <a:normAutofit lnSpcReduction="10000"/>
          </a:bodyPr>
          <a:lstStyle/>
          <a:p>
            <a:r>
              <a:rPr lang="it-IT" sz="4400" b="1" dirty="0">
                <a:solidFill>
                  <a:srgbClr val="FF0000"/>
                </a:solidFill>
              </a:rPr>
              <a:t>Don Bosco in Aspromonte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323528" y="1391080"/>
            <a:ext cx="849694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800" b="1" dirty="0">
                <a:solidFill>
                  <a:srgbClr val="FF0000"/>
                </a:solidFill>
              </a:rPr>
              <a:t>Ricordare </a:t>
            </a:r>
            <a:r>
              <a:rPr lang="it-IT" sz="2800" dirty="0"/>
              <a:t>le tante e positive esperienze educative realizzate a Torino prima, e nel territorio aspromontano dopo, che per trent’anni hanno coinvolto generazioni di ragazzi e giovani.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FA1D9-79BF-42B7-BF2C-86871BB52704}" type="datetime1">
              <a:rPr lang="it-IT" smtClean="0"/>
              <a:t>29/06/2023</a:t>
            </a:fld>
            <a:endParaRPr lang="it-IT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8F805-12A6-466B-AD68-3BADDF56A04F}" type="slidenum">
              <a:rPr lang="it-IT" smtClean="0"/>
              <a:pPr/>
              <a:t>4</a:t>
            </a:fld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323528" y="692696"/>
            <a:ext cx="8363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rgbClr val="002060"/>
                </a:solidFill>
              </a:rPr>
              <a:t>Perché questo libro? Terzo obiettivo: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7207D9DB-06BF-7516-420C-D0C0223B7E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99" y="3245834"/>
            <a:ext cx="3711240" cy="2783430"/>
          </a:xfrm>
          <a:prstGeom prst="rect">
            <a:avLst/>
          </a:prstGeom>
          <a:ln w="25400">
            <a:solidFill>
              <a:srgbClr val="FF0000"/>
            </a:solidFill>
          </a:ln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1C3B2987-71C8-11DD-3397-D399EF23F6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2575" y="3245834"/>
            <a:ext cx="3904225" cy="2783430"/>
          </a:xfrm>
          <a:prstGeom prst="rect">
            <a:avLst/>
          </a:prstGeom>
          <a:ln w="254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359795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431032" y="0"/>
            <a:ext cx="8712968" cy="720080"/>
          </a:xfrm>
        </p:spPr>
        <p:txBody>
          <a:bodyPr>
            <a:normAutofit lnSpcReduction="10000"/>
          </a:bodyPr>
          <a:lstStyle/>
          <a:p>
            <a:r>
              <a:rPr lang="it-IT" sz="4400" b="1" dirty="0">
                <a:solidFill>
                  <a:srgbClr val="FF0000"/>
                </a:solidFill>
              </a:rPr>
              <a:t>Don Bosco in Aspromonte</a:t>
            </a:r>
          </a:p>
          <a:p>
            <a:endParaRPr lang="it-IT" sz="4400" b="1" dirty="0">
              <a:solidFill>
                <a:srgbClr val="FF0000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59532" y="1443841"/>
            <a:ext cx="849694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800" b="1" dirty="0">
                <a:solidFill>
                  <a:srgbClr val="FF0000"/>
                </a:solidFill>
              </a:rPr>
              <a:t>Evidenziare</a:t>
            </a:r>
            <a:r>
              <a:rPr lang="it-IT" sz="2800" dirty="0"/>
              <a:t> come, anche in territori disagiati e privi di strutture e servizi sociali adeguati, è stato possibile realizzare “un piccolo miracolo”, seppure non sono mancati momenti di sofferenza e di dolore. </a:t>
            </a:r>
            <a:endParaRPr lang="it-IT" sz="4800" dirty="0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6F1C8-208B-437A-B585-8F27BA9C33D1}" type="datetime1">
              <a:rPr lang="it-IT" smtClean="0"/>
              <a:t>29/06/2023</a:t>
            </a:fld>
            <a:endParaRPr lang="it-IT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8F805-12A6-466B-AD68-3BADDF56A04F}" type="slidenum">
              <a:rPr lang="it-IT" smtClean="0"/>
              <a:pPr/>
              <a:t>5</a:t>
            </a:fld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1619672" y="692696"/>
            <a:ext cx="5976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rgbClr val="002060"/>
                </a:solidFill>
              </a:rPr>
              <a:t>Perché questo libro? Quarto obiettivo: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0B960F0D-8FAC-92E4-1EC1-E20756C589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941" y="3377592"/>
            <a:ext cx="2698146" cy="2023610"/>
          </a:xfrm>
          <a:prstGeom prst="rect">
            <a:avLst/>
          </a:prstGeom>
          <a:ln w="25400">
            <a:solidFill>
              <a:srgbClr val="FF0000"/>
            </a:solidFill>
          </a:ln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7E4EECCB-7B53-B7C6-4679-797B8A4D40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02" y="3377592"/>
            <a:ext cx="2448272" cy="2036567"/>
          </a:xfrm>
          <a:prstGeom prst="rect">
            <a:avLst/>
          </a:prstGeom>
          <a:ln w="25400">
            <a:solidFill>
              <a:srgbClr val="FF0000"/>
            </a:solidFill>
          </a:ln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7B213D27-8005-CD4E-E30F-8CB7F2E7E2C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9062" y="3373117"/>
            <a:ext cx="2997414" cy="2041042"/>
          </a:xfrm>
          <a:prstGeom prst="rect">
            <a:avLst/>
          </a:prstGeom>
          <a:ln w="254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012970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79512" y="0"/>
            <a:ext cx="8712968" cy="720080"/>
          </a:xfrm>
        </p:spPr>
        <p:txBody>
          <a:bodyPr>
            <a:normAutofit lnSpcReduction="10000"/>
          </a:bodyPr>
          <a:lstStyle/>
          <a:p>
            <a:r>
              <a:rPr lang="it-IT" sz="4400" b="1" dirty="0">
                <a:solidFill>
                  <a:srgbClr val="FF0000"/>
                </a:solidFill>
              </a:rPr>
              <a:t>Don Bosco in Aspromonte</a:t>
            </a:r>
          </a:p>
          <a:p>
            <a:endParaRPr lang="it-IT" sz="4400" b="1" dirty="0">
              <a:solidFill>
                <a:srgbClr val="FF0000"/>
              </a:solidFill>
            </a:endParaRP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36833-D286-4246-993B-BB1935A4DB58}" type="datetime1">
              <a:rPr lang="it-IT" smtClean="0"/>
              <a:t>29/06/2023</a:t>
            </a:fld>
            <a:endParaRPr lang="it-IT" dirty="0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>
          <a:xfrm>
            <a:off x="6595872" y="6358500"/>
            <a:ext cx="2133600" cy="365125"/>
          </a:xfrm>
        </p:spPr>
        <p:txBody>
          <a:bodyPr/>
          <a:lstStyle/>
          <a:p>
            <a:fld id="{D638F805-12A6-466B-AD68-3BADDF56A04F}" type="slidenum">
              <a:rPr lang="it-IT" smtClean="0"/>
              <a:pPr/>
              <a:t>6</a:t>
            </a:fld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1586824" y="566482"/>
            <a:ext cx="5976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rgbClr val="002060"/>
                </a:solidFill>
              </a:rPr>
              <a:t>Capitolo1.  Un’infanzia felice</a:t>
            </a:r>
          </a:p>
        </p:txBody>
      </p:sp>
      <p:sp>
        <p:nvSpPr>
          <p:cNvPr id="11" name="Freccia a destra 10"/>
          <p:cNvSpPr/>
          <p:nvPr/>
        </p:nvSpPr>
        <p:spPr>
          <a:xfrm>
            <a:off x="179512" y="2636912"/>
            <a:ext cx="4248472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000" b="1" dirty="0">
                <a:solidFill>
                  <a:srgbClr val="FFFF00"/>
                </a:solidFill>
              </a:rPr>
              <a:t>L’esempio dei genitori</a:t>
            </a:r>
          </a:p>
        </p:txBody>
      </p:sp>
      <p:sp>
        <p:nvSpPr>
          <p:cNvPr id="13" name="Freccia a destra 12"/>
          <p:cNvSpPr/>
          <p:nvPr/>
        </p:nvSpPr>
        <p:spPr>
          <a:xfrm>
            <a:off x="179512" y="5301208"/>
            <a:ext cx="4248472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000" b="1" dirty="0">
                <a:solidFill>
                  <a:srgbClr val="FFFF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Emigrante a 14 anni</a:t>
            </a:r>
            <a:endParaRPr lang="it-IT" sz="2000" b="1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14" name="Freccia a destra 13"/>
          <p:cNvSpPr/>
          <p:nvPr/>
        </p:nvSpPr>
        <p:spPr>
          <a:xfrm>
            <a:off x="179512" y="4613112"/>
            <a:ext cx="4248472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000" b="1" dirty="0">
                <a:solidFill>
                  <a:srgbClr val="FFFF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 giochi e il tempo libero</a:t>
            </a:r>
            <a:r>
              <a:rPr lang="it-IT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it-IT" sz="2000" b="1" dirty="0">
              <a:solidFill>
                <a:srgbClr val="FFFF00"/>
              </a:solidFill>
            </a:endParaRPr>
          </a:p>
        </p:txBody>
      </p:sp>
      <p:sp>
        <p:nvSpPr>
          <p:cNvPr id="15" name="Freccia a destra 14"/>
          <p:cNvSpPr/>
          <p:nvPr/>
        </p:nvSpPr>
        <p:spPr>
          <a:xfrm>
            <a:off x="179512" y="3933056"/>
            <a:ext cx="4248472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it-IT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it-IT" sz="2000" b="1" dirty="0">
                <a:solidFill>
                  <a:srgbClr val="FFFF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Partecipazione alla vita parrocchiale</a:t>
            </a:r>
            <a:r>
              <a:rPr lang="it-IT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it-IT" sz="2000" b="1" dirty="0">
              <a:solidFill>
                <a:srgbClr val="FFFF00"/>
              </a:solidFill>
            </a:endParaRPr>
          </a:p>
        </p:txBody>
      </p:sp>
      <p:sp>
        <p:nvSpPr>
          <p:cNvPr id="16" name="Freccia a destra 15"/>
          <p:cNvSpPr/>
          <p:nvPr/>
        </p:nvSpPr>
        <p:spPr>
          <a:xfrm>
            <a:off x="179512" y="3284984"/>
            <a:ext cx="4248472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000" b="1" dirty="0">
                <a:solidFill>
                  <a:srgbClr val="FFFF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Sui banchi di scuola</a:t>
            </a:r>
            <a:endParaRPr lang="it-IT" sz="2000" b="1" dirty="0">
              <a:solidFill>
                <a:srgbClr val="FFFF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7" name="Rettangolo 16"/>
          <p:cNvSpPr/>
          <p:nvPr/>
        </p:nvSpPr>
        <p:spPr>
          <a:xfrm>
            <a:off x="4572000" y="2708920"/>
            <a:ext cx="432048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bg1"/>
                </a:solidFill>
              </a:rPr>
              <a:t>Fondamentale per ogni ragazzo/a</a:t>
            </a:r>
          </a:p>
        </p:txBody>
      </p:sp>
      <p:sp>
        <p:nvSpPr>
          <p:cNvPr id="18" name="Rettangolo 17"/>
          <p:cNvSpPr/>
          <p:nvPr/>
        </p:nvSpPr>
        <p:spPr>
          <a:xfrm>
            <a:off x="4608004" y="3356992"/>
            <a:ext cx="432048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bg1"/>
                </a:solidFill>
              </a:rPr>
              <a:t>Il luogo della seconda socializzazione</a:t>
            </a:r>
          </a:p>
        </p:txBody>
      </p:sp>
      <p:sp>
        <p:nvSpPr>
          <p:cNvPr id="19" name="Rettangolo 18"/>
          <p:cNvSpPr/>
          <p:nvPr/>
        </p:nvSpPr>
        <p:spPr>
          <a:xfrm>
            <a:off x="4572000" y="4005064"/>
            <a:ext cx="432048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bg1"/>
                </a:solidFill>
              </a:rPr>
              <a:t>Esperienze oggi da reinventare</a:t>
            </a:r>
          </a:p>
        </p:txBody>
      </p:sp>
      <p:sp>
        <p:nvSpPr>
          <p:cNvPr id="20" name="Rettangolo 19"/>
          <p:cNvSpPr/>
          <p:nvPr/>
        </p:nvSpPr>
        <p:spPr>
          <a:xfrm>
            <a:off x="4572000" y="4653136"/>
            <a:ext cx="432048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bg1"/>
                </a:solidFill>
              </a:rPr>
              <a:t>Semplicità, fantasia e creatività in azione</a:t>
            </a:r>
          </a:p>
        </p:txBody>
      </p:sp>
      <p:sp>
        <p:nvSpPr>
          <p:cNvPr id="21" name="Rettangolo 20"/>
          <p:cNvSpPr/>
          <p:nvPr/>
        </p:nvSpPr>
        <p:spPr>
          <a:xfrm>
            <a:off x="4572000" y="5373216"/>
            <a:ext cx="432048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bg1"/>
                </a:solidFill>
              </a:rPr>
              <a:t>La fatica e il peso di ogni emigrazione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64B0DA68-384D-B5C9-164C-F9551EA99FF5}"/>
              </a:ext>
            </a:extLst>
          </p:cNvPr>
          <p:cNvSpPr txBox="1"/>
          <p:nvPr/>
        </p:nvSpPr>
        <p:spPr>
          <a:xfrm>
            <a:off x="215516" y="474938"/>
            <a:ext cx="8712968" cy="19213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algn="just">
              <a:lnSpc>
                <a:spcPct val="115000"/>
              </a:lnSpc>
            </a:pPr>
            <a:r>
              <a:rPr lang="it-IT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			</a:t>
            </a:r>
            <a:endParaRPr lang="it-IT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  <a:spcAft>
                <a:spcPts val="1000"/>
              </a:spcAft>
            </a:pPr>
            <a:r>
              <a:rPr lang="it-IT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		</a:t>
            </a:r>
            <a:endParaRPr lang="it-IT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  <a:spcAft>
                <a:spcPts val="1000"/>
              </a:spcAft>
            </a:pPr>
            <a:r>
              <a:rPr lang="it-IT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</a:t>
            </a:r>
            <a:endParaRPr lang="it-IT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</a:pPr>
            <a:r>
              <a:rPr lang="it-IT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			</a:t>
            </a:r>
            <a:endParaRPr lang="it-IT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  <a:spcAft>
                <a:spcPts val="1000"/>
              </a:spcAft>
            </a:pPr>
            <a:r>
              <a:rPr lang="it-IT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					</a:t>
            </a:r>
            <a:endParaRPr lang="it-IT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C948C235-F8E3-CBFB-F61B-411E09D6C1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1958" y="1066852"/>
            <a:ext cx="1948075" cy="1420990"/>
          </a:xfrm>
          <a:prstGeom prst="rect">
            <a:avLst/>
          </a:prstGeom>
          <a:ln w="2540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79512" y="0"/>
            <a:ext cx="8712968" cy="720080"/>
          </a:xfrm>
        </p:spPr>
        <p:txBody>
          <a:bodyPr>
            <a:normAutofit lnSpcReduction="10000"/>
          </a:bodyPr>
          <a:lstStyle/>
          <a:p>
            <a:r>
              <a:rPr lang="it-IT" sz="4400" b="1" dirty="0">
                <a:solidFill>
                  <a:srgbClr val="FF0000"/>
                </a:solidFill>
              </a:rPr>
              <a:t>Don Bosco in Aspromonte</a:t>
            </a:r>
          </a:p>
          <a:p>
            <a:endParaRPr lang="it-IT" sz="4400" b="1" dirty="0">
              <a:solidFill>
                <a:srgbClr val="FF0000"/>
              </a:solidFill>
            </a:endParaRP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3D1E7-1055-4A03-AA6B-EEC53B4EF171}" type="datetime1">
              <a:rPr lang="it-IT" smtClean="0"/>
              <a:t>29/06/2023</a:t>
            </a:fld>
            <a:endParaRPr lang="it-IT" dirty="0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8F805-12A6-466B-AD68-3BADDF56A04F}" type="slidenum">
              <a:rPr lang="it-IT" smtClean="0"/>
              <a:pPr/>
              <a:t>7</a:t>
            </a:fld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1619672" y="692696"/>
            <a:ext cx="5976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/>
              <a:t>Capitolo 2. Studente lavoratore</a:t>
            </a:r>
            <a:endParaRPr lang="it-IT" sz="2800" b="1" dirty="0">
              <a:solidFill>
                <a:srgbClr val="002060"/>
              </a:solidFill>
            </a:endParaRPr>
          </a:p>
        </p:txBody>
      </p:sp>
      <p:sp>
        <p:nvSpPr>
          <p:cNvPr id="11" name="Freccia a destra 10"/>
          <p:cNvSpPr/>
          <p:nvPr/>
        </p:nvSpPr>
        <p:spPr>
          <a:xfrm>
            <a:off x="179512" y="4425530"/>
            <a:ext cx="446449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000" b="1" dirty="0">
                <a:solidFill>
                  <a:srgbClr val="FFFF00"/>
                </a:solidFill>
              </a:rPr>
              <a:t>Nuova vita e lavori nuovi</a:t>
            </a:r>
          </a:p>
        </p:txBody>
      </p:sp>
      <p:sp>
        <p:nvSpPr>
          <p:cNvPr id="16" name="Freccia a destra 15"/>
          <p:cNvSpPr/>
          <p:nvPr/>
        </p:nvSpPr>
        <p:spPr>
          <a:xfrm>
            <a:off x="181832" y="5261158"/>
            <a:ext cx="446449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000" b="1" dirty="0">
                <a:solidFill>
                  <a:srgbClr val="FFFF00"/>
                </a:solidFill>
              </a:rPr>
              <a:t>Gli studi e la formazione</a:t>
            </a:r>
          </a:p>
        </p:txBody>
      </p:sp>
      <p:sp>
        <p:nvSpPr>
          <p:cNvPr id="17" name="Rettangolo 16"/>
          <p:cNvSpPr/>
          <p:nvPr/>
        </p:nvSpPr>
        <p:spPr>
          <a:xfrm>
            <a:off x="4773144" y="4456386"/>
            <a:ext cx="4263352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bg1"/>
                </a:solidFill>
              </a:rPr>
              <a:t>Esperienze che hanno totalmente cambiato la vita</a:t>
            </a:r>
          </a:p>
        </p:txBody>
      </p:sp>
      <p:sp>
        <p:nvSpPr>
          <p:cNvPr id="18" name="Rettangolo 17"/>
          <p:cNvSpPr/>
          <p:nvPr/>
        </p:nvSpPr>
        <p:spPr>
          <a:xfrm>
            <a:off x="4773144" y="5261158"/>
            <a:ext cx="4263352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bg1"/>
                </a:solidFill>
              </a:rPr>
              <a:t>La fame di apprendere e la fatica necessaria per raggiungere buoni traguardi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9913FA68-93AF-CE6E-754B-63530F3B0F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567" y="1412776"/>
            <a:ext cx="3350466" cy="2232248"/>
          </a:xfrm>
          <a:prstGeom prst="rect">
            <a:avLst/>
          </a:prstGeom>
          <a:ln w="25400">
            <a:solidFill>
              <a:srgbClr val="FF0000"/>
            </a:solidFill>
          </a:ln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37A66204-B0EC-2477-3AA6-DDB6361CC2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449696"/>
            <a:ext cx="3298990" cy="2195328"/>
          </a:xfrm>
          <a:prstGeom prst="rect">
            <a:avLst/>
          </a:prstGeom>
          <a:ln w="2540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 animBg="1"/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79512" y="0"/>
            <a:ext cx="8712968" cy="720080"/>
          </a:xfrm>
        </p:spPr>
        <p:txBody>
          <a:bodyPr>
            <a:normAutofit lnSpcReduction="10000"/>
          </a:bodyPr>
          <a:lstStyle/>
          <a:p>
            <a:r>
              <a:rPr lang="it-IT" sz="4400" b="1" dirty="0">
                <a:solidFill>
                  <a:srgbClr val="FF0000"/>
                </a:solidFill>
              </a:rPr>
              <a:t>Don Bosco in Aspromonte</a:t>
            </a:r>
          </a:p>
          <a:p>
            <a:endParaRPr lang="it-IT" sz="4400" b="1" dirty="0">
              <a:solidFill>
                <a:srgbClr val="FF0000"/>
              </a:solidFill>
            </a:endParaRP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B4006-37C7-41CC-9F61-9E89A61E19AA}" type="datetime1">
              <a:rPr lang="it-IT" smtClean="0"/>
              <a:t>29/06/2023</a:t>
            </a:fld>
            <a:endParaRPr lang="it-IT" dirty="0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8F805-12A6-466B-AD68-3BADDF56A04F}" type="slidenum">
              <a:rPr lang="it-IT" smtClean="0"/>
              <a:pPr/>
              <a:t>8</a:t>
            </a:fld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971600" y="692696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rgbClr val="002060"/>
                </a:solidFill>
              </a:rPr>
              <a:t>Capitolo 3. La scuola salesiana</a:t>
            </a:r>
          </a:p>
        </p:txBody>
      </p:sp>
      <p:sp>
        <p:nvSpPr>
          <p:cNvPr id="11" name="Freccia a destra 10"/>
          <p:cNvSpPr/>
          <p:nvPr/>
        </p:nvSpPr>
        <p:spPr>
          <a:xfrm>
            <a:off x="179512" y="3068960"/>
            <a:ext cx="446449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000" b="1" dirty="0">
                <a:solidFill>
                  <a:srgbClr val="FFFF00"/>
                </a:solidFill>
              </a:rPr>
              <a:t>Un chiaro progetto educativo	</a:t>
            </a:r>
          </a:p>
        </p:txBody>
      </p:sp>
      <p:sp>
        <p:nvSpPr>
          <p:cNvPr id="14" name="Freccia a destra 13"/>
          <p:cNvSpPr/>
          <p:nvPr/>
        </p:nvSpPr>
        <p:spPr>
          <a:xfrm>
            <a:off x="179512" y="5417840"/>
            <a:ext cx="446449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000" b="1" dirty="0">
                <a:solidFill>
                  <a:srgbClr val="FFFF00"/>
                </a:solidFill>
              </a:rPr>
              <a:t>Sempre un passo più avanti</a:t>
            </a:r>
            <a:r>
              <a:rPr lang="it-IT" sz="2000" dirty="0"/>
              <a:t>	</a:t>
            </a:r>
            <a:endParaRPr lang="it-IT" sz="2000" b="1" dirty="0">
              <a:solidFill>
                <a:srgbClr val="FFFF00"/>
              </a:solidFill>
            </a:endParaRPr>
          </a:p>
        </p:txBody>
      </p:sp>
      <p:sp>
        <p:nvSpPr>
          <p:cNvPr id="15" name="Freccia a destra 14"/>
          <p:cNvSpPr/>
          <p:nvPr/>
        </p:nvSpPr>
        <p:spPr>
          <a:xfrm>
            <a:off x="179512" y="4660553"/>
            <a:ext cx="446449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000" b="1" dirty="0">
                <a:solidFill>
                  <a:srgbClr val="FFFF00"/>
                </a:solidFill>
              </a:rPr>
              <a:t>La modernità nelle scuole salesiane</a:t>
            </a:r>
          </a:p>
        </p:txBody>
      </p:sp>
      <p:sp>
        <p:nvSpPr>
          <p:cNvPr id="16" name="Freccia a destra 15"/>
          <p:cNvSpPr/>
          <p:nvPr/>
        </p:nvSpPr>
        <p:spPr>
          <a:xfrm>
            <a:off x="188664" y="3864756"/>
            <a:ext cx="446449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400" b="1" dirty="0">
                <a:solidFill>
                  <a:srgbClr val="FFFF00"/>
                </a:solidFill>
              </a:rPr>
              <a:t>I docenti, parte integrante della comunità educante</a:t>
            </a:r>
          </a:p>
        </p:txBody>
      </p:sp>
      <p:sp>
        <p:nvSpPr>
          <p:cNvPr id="17" name="Rettangolo 16"/>
          <p:cNvSpPr/>
          <p:nvPr/>
        </p:nvSpPr>
        <p:spPr>
          <a:xfrm>
            <a:off x="4767432" y="3104964"/>
            <a:ext cx="410445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bg1"/>
                </a:solidFill>
              </a:rPr>
              <a:t>Elemento fondamentale</a:t>
            </a:r>
          </a:p>
        </p:txBody>
      </p:sp>
      <p:sp>
        <p:nvSpPr>
          <p:cNvPr id="18" name="Rettangolo 17"/>
          <p:cNvSpPr/>
          <p:nvPr/>
        </p:nvSpPr>
        <p:spPr>
          <a:xfrm>
            <a:off x="4780000" y="3920967"/>
            <a:ext cx="410445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bg1"/>
                </a:solidFill>
              </a:rPr>
              <a:t>Ogni docente mentre insegna, impara</a:t>
            </a:r>
          </a:p>
        </p:txBody>
      </p:sp>
      <p:sp>
        <p:nvSpPr>
          <p:cNvPr id="19" name="Rettangolo 18"/>
          <p:cNvSpPr/>
          <p:nvPr/>
        </p:nvSpPr>
        <p:spPr>
          <a:xfrm>
            <a:off x="4785680" y="4660553"/>
            <a:ext cx="410445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bg1"/>
                </a:solidFill>
              </a:rPr>
              <a:t>Don Bosco le ha concepite così</a:t>
            </a:r>
          </a:p>
        </p:txBody>
      </p:sp>
      <p:sp>
        <p:nvSpPr>
          <p:cNvPr id="20" name="Rettangolo 19"/>
          <p:cNvSpPr/>
          <p:nvPr/>
        </p:nvSpPr>
        <p:spPr>
          <a:xfrm>
            <a:off x="4788024" y="5432735"/>
            <a:ext cx="410445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bg1"/>
                </a:solidFill>
              </a:rPr>
              <a:t>Dare ai ragazzi sempre il meglio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A67BC069-980F-C5AC-1E7D-C4A7355B52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349" y="1182950"/>
            <a:ext cx="2527350" cy="1711309"/>
          </a:xfrm>
          <a:prstGeom prst="rect">
            <a:avLst/>
          </a:prstGeom>
          <a:ln w="2540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79512" y="0"/>
            <a:ext cx="8712968" cy="720080"/>
          </a:xfrm>
        </p:spPr>
        <p:txBody>
          <a:bodyPr>
            <a:normAutofit lnSpcReduction="10000"/>
          </a:bodyPr>
          <a:lstStyle/>
          <a:p>
            <a:r>
              <a:rPr lang="it-IT" sz="4400" b="1" dirty="0">
                <a:solidFill>
                  <a:srgbClr val="FF0000"/>
                </a:solidFill>
              </a:rPr>
              <a:t>Don Bosco in Aspromonte</a:t>
            </a:r>
          </a:p>
          <a:p>
            <a:endParaRPr lang="it-IT" sz="4400" b="1" dirty="0">
              <a:solidFill>
                <a:srgbClr val="FF0000"/>
              </a:solidFill>
            </a:endParaRP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73443-DE34-4983-990D-E0FB443534CB}" type="datetime1">
              <a:rPr lang="it-IT" smtClean="0"/>
              <a:t>29/06/2023</a:t>
            </a:fld>
            <a:endParaRPr lang="it-IT" dirty="0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8F805-12A6-466B-AD68-3BADDF56A04F}" type="slidenum">
              <a:rPr lang="it-IT" smtClean="0"/>
              <a:pPr/>
              <a:t>9</a:t>
            </a:fld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971600" y="661548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rgbClr val="002060"/>
                </a:solidFill>
              </a:rPr>
              <a:t>Capitolo 4. L’esperienza dell’oratorio</a:t>
            </a:r>
          </a:p>
        </p:txBody>
      </p:sp>
      <p:sp>
        <p:nvSpPr>
          <p:cNvPr id="11" name="Freccia a destra 10"/>
          <p:cNvSpPr/>
          <p:nvPr/>
        </p:nvSpPr>
        <p:spPr>
          <a:xfrm>
            <a:off x="179512" y="3001075"/>
            <a:ext cx="446449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000" b="1" dirty="0">
                <a:solidFill>
                  <a:srgbClr val="FFFF00"/>
                </a:solidFill>
              </a:rPr>
              <a:t>Tre anni di rodaggio</a:t>
            </a:r>
          </a:p>
        </p:txBody>
      </p:sp>
      <p:sp>
        <p:nvSpPr>
          <p:cNvPr id="14" name="Freccia a destra 13"/>
          <p:cNvSpPr/>
          <p:nvPr/>
        </p:nvSpPr>
        <p:spPr>
          <a:xfrm>
            <a:off x="179512" y="5143440"/>
            <a:ext cx="446449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000" b="1" dirty="0">
                <a:solidFill>
                  <a:srgbClr val="FFFF00"/>
                </a:solidFill>
              </a:rPr>
              <a:t>Tre ragazzi «difficili»</a:t>
            </a:r>
            <a:r>
              <a:rPr lang="it-IT" sz="2000" dirty="0"/>
              <a:t>	</a:t>
            </a:r>
            <a:endParaRPr lang="it-IT" sz="2000" b="1" dirty="0">
              <a:solidFill>
                <a:srgbClr val="FFFF00"/>
              </a:solidFill>
            </a:endParaRPr>
          </a:p>
        </p:txBody>
      </p:sp>
      <p:sp>
        <p:nvSpPr>
          <p:cNvPr id="15" name="Freccia a destra 14"/>
          <p:cNvSpPr/>
          <p:nvPr/>
        </p:nvSpPr>
        <p:spPr>
          <a:xfrm>
            <a:off x="179512" y="4432989"/>
            <a:ext cx="446449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000" b="1" dirty="0">
                <a:solidFill>
                  <a:srgbClr val="FFFF00"/>
                </a:solidFill>
              </a:rPr>
              <a:t>Due anni di servizio a Mappano</a:t>
            </a:r>
            <a:r>
              <a:rPr lang="it-IT" sz="2000" dirty="0"/>
              <a:t>	</a:t>
            </a:r>
            <a:endParaRPr lang="it-IT" sz="2000" b="1" dirty="0">
              <a:solidFill>
                <a:srgbClr val="FFFF00"/>
              </a:solidFill>
            </a:endParaRPr>
          </a:p>
        </p:txBody>
      </p:sp>
      <p:sp>
        <p:nvSpPr>
          <p:cNvPr id="16" name="Freccia a destra 15"/>
          <p:cNvSpPr/>
          <p:nvPr/>
        </p:nvSpPr>
        <p:spPr>
          <a:xfrm>
            <a:off x="179512" y="3717032"/>
            <a:ext cx="446449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000" b="1" dirty="0">
                <a:solidFill>
                  <a:srgbClr val="FFFF00"/>
                </a:solidFill>
              </a:rPr>
              <a:t>Otto anni indimenticabili al Reba</a:t>
            </a:r>
          </a:p>
        </p:txBody>
      </p:sp>
      <p:sp>
        <p:nvSpPr>
          <p:cNvPr id="17" name="Rettangolo 16"/>
          <p:cNvSpPr/>
          <p:nvPr/>
        </p:nvSpPr>
        <p:spPr>
          <a:xfrm>
            <a:off x="4788024" y="3717032"/>
            <a:ext cx="410445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bg1"/>
                </a:solidFill>
              </a:rPr>
              <a:t>La bellezza della gratuità del servizio</a:t>
            </a:r>
          </a:p>
        </p:txBody>
      </p:sp>
      <p:sp>
        <p:nvSpPr>
          <p:cNvPr id="18" name="Rettangolo 17"/>
          <p:cNvSpPr/>
          <p:nvPr/>
        </p:nvSpPr>
        <p:spPr>
          <a:xfrm>
            <a:off x="4788024" y="4509120"/>
            <a:ext cx="410445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bg1"/>
                </a:solidFill>
              </a:rPr>
              <a:t>Le strutture non sono indispensabili</a:t>
            </a:r>
          </a:p>
        </p:txBody>
      </p:sp>
      <p:sp>
        <p:nvSpPr>
          <p:cNvPr id="19" name="Rettangolo 18"/>
          <p:cNvSpPr/>
          <p:nvPr/>
        </p:nvSpPr>
        <p:spPr>
          <a:xfrm>
            <a:off x="4788024" y="5229200"/>
            <a:ext cx="410445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bg1"/>
                </a:solidFill>
              </a:rPr>
              <a:t>Ho toccato con mano che «l’educazione è una cosa del cuore» (Don Bosco)</a:t>
            </a:r>
          </a:p>
        </p:txBody>
      </p:sp>
      <p:sp>
        <p:nvSpPr>
          <p:cNvPr id="20" name="Rettangolo 19"/>
          <p:cNvSpPr/>
          <p:nvPr/>
        </p:nvSpPr>
        <p:spPr>
          <a:xfrm>
            <a:off x="4788024" y="5949280"/>
            <a:ext cx="410445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bg1"/>
                </a:solidFill>
              </a:rPr>
              <a:t>Ogni scelta richiede sempre delle rinunce</a:t>
            </a:r>
          </a:p>
        </p:txBody>
      </p:sp>
      <p:sp>
        <p:nvSpPr>
          <p:cNvPr id="5" name="Freccia a destra 4">
            <a:extLst>
              <a:ext uri="{FF2B5EF4-FFF2-40B4-BE49-F238E27FC236}">
                <a16:creationId xmlns:a16="http://schemas.microsoft.com/office/drawing/2014/main" id="{1564CD61-C1C6-D20A-ACE0-ED439E00671E}"/>
              </a:ext>
            </a:extLst>
          </p:cNvPr>
          <p:cNvSpPr/>
          <p:nvPr/>
        </p:nvSpPr>
        <p:spPr>
          <a:xfrm>
            <a:off x="179512" y="5853891"/>
            <a:ext cx="446449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it-IT" sz="2000" b="1" dirty="0">
              <a:solidFill>
                <a:srgbClr val="FFFF00"/>
              </a:solidFill>
            </a:endParaRPr>
          </a:p>
          <a:p>
            <a:r>
              <a:rPr lang="it-IT" sz="2000" b="1" dirty="0">
                <a:solidFill>
                  <a:srgbClr val="FFFF00"/>
                </a:solidFill>
              </a:rPr>
              <a:t>Un distacco doloroso ma necessario</a:t>
            </a:r>
            <a:r>
              <a:rPr lang="it-IT" sz="2000" dirty="0"/>
              <a:t>	</a:t>
            </a:r>
            <a:endParaRPr lang="it-IT" sz="2000" b="1" dirty="0">
              <a:solidFill>
                <a:srgbClr val="FFFF00"/>
              </a:solidFill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459D0A71-57E6-810D-50A3-363167BD19BA}"/>
              </a:ext>
            </a:extLst>
          </p:cNvPr>
          <p:cNvSpPr/>
          <p:nvPr/>
        </p:nvSpPr>
        <p:spPr>
          <a:xfrm>
            <a:off x="4788024" y="3037079"/>
            <a:ext cx="410445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bg1"/>
                </a:solidFill>
              </a:rPr>
              <a:t>Prima di «fare» bisogna «imparare»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E529B8D3-F435-94FD-686D-A5960AEA6B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967" y="1203668"/>
            <a:ext cx="2308082" cy="1657514"/>
          </a:xfrm>
          <a:prstGeom prst="rect">
            <a:avLst/>
          </a:prstGeom>
          <a:ln w="25400">
            <a:solidFill>
              <a:srgbClr val="FF0000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701</TotalTime>
  <Words>844</Words>
  <Application>Microsoft Office PowerPoint</Application>
  <PresentationFormat>Presentazione su schermo (4:3)</PresentationFormat>
  <Paragraphs>147</Paragraphs>
  <Slides>14</Slides>
  <Notes>1</Notes>
  <HiddenSlides>1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Tema di Office</vt:lpstr>
      <vt:lpstr>Presentazione del libro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Master</dc:creator>
  <cp:lastModifiedBy>FRANCESCO CANNIZZARO</cp:lastModifiedBy>
  <cp:revision>58</cp:revision>
  <dcterms:created xsi:type="dcterms:W3CDTF">2022-10-09T12:05:23Z</dcterms:created>
  <dcterms:modified xsi:type="dcterms:W3CDTF">2023-06-29T11:05:07Z</dcterms:modified>
</cp:coreProperties>
</file>